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9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08" autoAdjust="0"/>
    <p:restoredTop sz="94660"/>
  </p:normalViewPr>
  <p:slideViewPr>
    <p:cSldViewPr>
      <p:cViewPr varScale="1">
        <p:scale>
          <a:sx n="58" d="100"/>
          <a:sy n="58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DB931-854B-4F7A-85FA-292A0A45155D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50059-0D89-4FA9-876D-A5AB2693A1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50059-0D89-4FA9-876D-A5AB2693A14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239F95E-A30F-465B-9822-C28752691325}" type="datetimeFigureOut">
              <a:rPr lang="ru-RU" smtClean="0"/>
              <a:pPr/>
              <a:t>30.01.2012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4625594-312D-4546-B57C-234B24C0CA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96;&#1082;&#1086;&#1083;&#1072;\&#1055;&#1083;&#1072;&#1085;&#1099;\&#1042;&#1085;&#1077;&#1091;&#1088;&#1086;&#1095;&#1085;&#1072;&#1103;%20&#1079;&#1072;&#1085;&#1103;&#1090;&#1086;&#1089;&#1090;&#1100;\&#1090;&#1074;&#1086;&#1088;&#1095;&#1077;&#1089;&#1082;&#1080;&#1077;%20&#1088;&#1072;&#1073;&#1086;&#1090;&#1099;\&#1083;&#1080;&#1079;&#1072;\&#1053;&#1086;&#1074;&#1072;&#1103;%20&#1087;&#1072;&#1087;&#1082;&#1072;\Mocart%20-%20Lakrimoza%20(Sirotlivyj%20zapad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jpeg"/><Relationship Id="rId5" Type="http://schemas.openxmlformats.org/officeDocument/2006/relationships/image" Target="../media/image10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Хроника террористических </a:t>
            </a:r>
            <a:r>
              <a:rPr lang="en-US" dirty="0" smtClean="0"/>
              <a:t> </a:t>
            </a:r>
            <a:r>
              <a:rPr lang="ru-RU" dirty="0" smtClean="0"/>
              <a:t>событий в Современной России</a:t>
            </a:r>
            <a:endParaRPr lang="ru-RU" dirty="0"/>
          </a:p>
        </p:txBody>
      </p:sp>
      <p:pic>
        <p:nvPicPr>
          <p:cNvPr id="4" name="Mocart - Lakrimoza (Sirotlivyj zapad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5929330"/>
            <a:ext cx="304800" cy="30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28604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2000 год</a:t>
            </a:r>
            <a:endParaRPr lang="ru-RU" sz="3600" dirty="0"/>
          </a:p>
        </p:txBody>
      </p:sp>
      <p:pic>
        <p:nvPicPr>
          <p:cNvPr id="6" name="Рисунок 5" descr="http://lifeinschool.narod.ru/project/004/img/push2.jpg"/>
          <p:cNvPicPr>
            <a:picLocks noGrp="1"/>
          </p:cNvPicPr>
          <p:nvPr>
            <p:ph type="pic" idx="1"/>
          </p:nvPr>
        </p:nvPicPr>
        <p:blipFill>
          <a:blip r:embed="rId3"/>
          <a:srcRect t="9641" b="9641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00826" y="2071678"/>
            <a:ext cx="2468880" cy="428628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 6 часов вечера 8 августа 2000 года</a:t>
            </a:r>
            <a:r>
              <a:rPr lang="ru-RU" sz="2000" dirty="0" smtClean="0"/>
              <a:t> в переходе на Пушкинской площади раздался взрыв. Начался пожар, паника, давка. 13- погибших, 118 человек получили различные ранения.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5" name="Рисунок 4" descr="http://lifeinschool.narod.ru/project/004/img/push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928802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00364" y="285728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Москва Пушкинская </a:t>
            </a:r>
            <a:r>
              <a:rPr lang="ru-RU" sz="3200" dirty="0" smtClean="0">
                <a:solidFill>
                  <a:schemeClr val="bg1"/>
                </a:solidFill>
              </a:rPr>
              <a:t>площадь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71480"/>
            <a:ext cx="6858000" cy="2214578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8 декабря</a:t>
            </a:r>
            <a:r>
              <a:rPr lang="ru-RU" sz="1600" dirty="0" smtClean="0"/>
              <a:t> - в Пятигорске на стоянке возле Верхнего рынка (центр города) взорваны 2 автомобиля, начиненные взрывчаткой. 2 человека погибли, 169 - ранены.</a:t>
            </a:r>
          </a:p>
          <a:p>
            <a:endParaRPr lang="ru-RU" sz="1600" dirty="0" smtClean="0"/>
          </a:p>
          <a:p>
            <a:r>
              <a:rPr lang="ru-RU" sz="1600" b="1" dirty="0" smtClean="0"/>
              <a:t>9 декабря</a:t>
            </a:r>
            <a:r>
              <a:rPr lang="ru-RU" sz="1600" dirty="0" smtClean="0"/>
              <a:t> - в поселке </a:t>
            </a:r>
            <a:r>
              <a:rPr lang="ru-RU" sz="1600" dirty="0" err="1" smtClean="0"/>
              <a:t>Алхан-Юрт</a:t>
            </a:r>
            <a:r>
              <a:rPr lang="ru-RU" sz="1600" dirty="0" smtClean="0"/>
              <a:t> (</a:t>
            </a:r>
            <a:r>
              <a:rPr lang="ru-RU" sz="1600" dirty="0" err="1" smtClean="0"/>
              <a:t>Урус-Мартановский</a:t>
            </a:r>
            <a:r>
              <a:rPr lang="ru-RU" sz="1600" dirty="0" smtClean="0"/>
              <a:t> район Чечни) рядом с мечетью приведено в действие мощное взрывное устройство, спрятанное в автомашине "Москвич"-408. 22 человека погибли на месте, около 50 - ранены.</a:t>
            </a:r>
            <a:endParaRPr lang="ru-RU" sz="1600" dirty="0"/>
          </a:p>
        </p:txBody>
      </p:sp>
      <p:pic>
        <p:nvPicPr>
          <p:cNvPr id="8" name="Рисунок 7" descr="http://lifeinschool.narod.ru/project/004/img/pyat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429132"/>
            <a:ext cx="2286016" cy="213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pyat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214818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lifeinschool.narod.ru/project/004/img/pyat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286124"/>
            <a:ext cx="228601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357786" y="2500306"/>
            <a:ext cx="3786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Автомобиль – тоже может быть оружием массового поражения</a:t>
            </a:r>
            <a:endParaRPr lang="ru-RU" sz="2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6858000" cy="70174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2001 год</a:t>
            </a:r>
            <a:endParaRPr lang="ru-RU" sz="3600" dirty="0"/>
          </a:p>
        </p:txBody>
      </p:sp>
      <p:pic>
        <p:nvPicPr>
          <p:cNvPr id="6" name="Рисунок 5" descr="http://lifeinschool.narod.ru/project/004/img/bel1.jpg"/>
          <p:cNvPicPr>
            <a:picLocks noGrp="1"/>
          </p:cNvPicPr>
          <p:nvPr>
            <p:ph type="pic" idx="1"/>
          </p:nvPr>
        </p:nvPicPr>
        <p:blipFill>
          <a:blip r:embed="rId3"/>
          <a:srcRect l="6580" r="6580"/>
          <a:stretch>
            <a:fillRect/>
          </a:stretch>
        </p:blipFill>
        <p:spPr bwMode="auto">
          <a:xfrm>
            <a:off x="928662" y="2571744"/>
            <a:ext cx="2071702" cy="215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785794"/>
            <a:ext cx="6858000" cy="1428760"/>
          </a:xfrm>
        </p:spPr>
        <p:txBody>
          <a:bodyPr>
            <a:normAutofit fontScale="92500" lnSpcReduction="2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1600" b="1" dirty="0" smtClean="0"/>
              <a:t>5 февраля</a:t>
            </a:r>
            <a:r>
              <a:rPr lang="ru-RU" sz="1600" dirty="0" smtClean="0"/>
              <a:t> - вечером на станции метро "</a:t>
            </a:r>
            <a:r>
              <a:rPr lang="ru-RU" sz="1600" dirty="0" err="1" smtClean="0"/>
              <a:t>Белорусская-кольцевая</a:t>
            </a:r>
            <a:r>
              <a:rPr lang="ru-RU" sz="1600" dirty="0" smtClean="0"/>
              <a:t>" сработало заложенное под каменной скамьей взрывное устройство. Ранены 10 человек.</a:t>
            </a:r>
          </a:p>
          <a:p>
            <a:endParaRPr lang="ru-RU" sz="1600" dirty="0" smtClean="0"/>
          </a:p>
          <a:p>
            <a:r>
              <a:rPr lang="ru-RU" sz="1600" b="1" dirty="0" smtClean="0"/>
              <a:t>24 марта</a:t>
            </a:r>
            <a:r>
              <a:rPr lang="ru-RU" sz="1600" dirty="0" smtClean="0"/>
              <a:t> - почти одновременно происходят взрывы автомобилей в Минеральных Водах, Ессентуках и Черкесске. 21 человек погиб, 140 - ранены. </a:t>
            </a:r>
            <a:endParaRPr lang="ru-RU" sz="1600" dirty="0"/>
          </a:p>
        </p:txBody>
      </p:sp>
      <p:pic>
        <p:nvPicPr>
          <p:cNvPr id="7" name="Рисунок 6" descr="http://lifeinschool.narod.ru/project/004/img/bel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4714884"/>
            <a:ext cx="278608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bel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500306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bel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4357694"/>
            <a:ext cx="328614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6858000" cy="70174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2002 год</a:t>
            </a:r>
            <a:endParaRPr lang="ru-RU" sz="3600" dirty="0"/>
          </a:p>
        </p:txBody>
      </p:sp>
      <p:pic>
        <p:nvPicPr>
          <p:cNvPr id="6" name="Рисунок 5" descr="http://lifeinschool.narod.ru/project/004/img/tav6.jpg"/>
          <p:cNvPicPr>
            <a:picLocks noGrp="1"/>
          </p:cNvPicPr>
          <p:nvPr>
            <p:ph type="pic" idx="1"/>
          </p:nvPr>
        </p:nvPicPr>
        <p:blipFill>
          <a:blip r:embed="rId3"/>
          <a:srcRect t="12332" b="12332"/>
          <a:stretch>
            <a:fillRect/>
          </a:stretch>
        </p:blipFill>
        <p:spPr bwMode="auto">
          <a:xfrm>
            <a:off x="571472" y="2143116"/>
            <a:ext cx="8358246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857232"/>
            <a:ext cx="6858000" cy="1143008"/>
          </a:xfrm>
        </p:spPr>
        <p:txBody>
          <a:bodyPr>
            <a:normAutofit fontScale="77500" lnSpcReduction="20000"/>
          </a:bodyPr>
          <a:lstStyle/>
          <a:p>
            <a:endParaRPr lang="ru-RU" b="1" dirty="0" smtClean="0"/>
          </a:p>
          <a:p>
            <a:r>
              <a:rPr lang="ru-RU" sz="1800" b="1" dirty="0" smtClean="0"/>
              <a:t>19 октября</a:t>
            </a:r>
            <a:r>
              <a:rPr lang="ru-RU" sz="1800" dirty="0" smtClean="0"/>
              <a:t> - заминированный автомобиль "</a:t>
            </a:r>
            <a:r>
              <a:rPr lang="ru-RU" sz="1800" dirty="0" err="1" smtClean="0"/>
              <a:t>Таврия</a:t>
            </a:r>
            <a:r>
              <a:rPr lang="ru-RU" sz="1800" dirty="0" smtClean="0"/>
              <a:t>" взорвался у ресторана </a:t>
            </a:r>
            <a:r>
              <a:rPr lang="ru-RU" sz="1800" dirty="0" err="1" smtClean="0"/>
              <a:t>McDonald's</a:t>
            </a:r>
            <a:r>
              <a:rPr lang="ru-RU" sz="1800" dirty="0" smtClean="0"/>
              <a:t> на юго-западе Москвы. 1 человек погиб, 8 - ранены.</a:t>
            </a:r>
          </a:p>
          <a:p>
            <a:endParaRPr lang="ru-RU" sz="1800" dirty="0" smtClean="0"/>
          </a:p>
          <a:p>
            <a:r>
              <a:rPr lang="ru-RU" sz="1800" b="1" dirty="0" smtClean="0"/>
              <a:t>23 октября</a:t>
            </a:r>
            <a:r>
              <a:rPr lang="ru-RU" sz="1800" dirty="0" smtClean="0"/>
              <a:t> - в Москве взяты в заложники около 800 зрителей и актеров мюзикла "Норд-Ост". </a:t>
            </a:r>
          </a:p>
          <a:p>
            <a:endParaRPr lang="ru-RU" sz="1800" dirty="0"/>
          </a:p>
        </p:txBody>
      </p:sp>
      <p:pic>
        <p:nvPicPr>
          <p:cNvPr id="5" name="Рисунок 4" descr="http://lifeinschool.narod.ru/project/004/img/tav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285992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Подробный анализ теракта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НОРД-ОСТ»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ctr"/>
            <a:r>
              <a:rPr lang="ru-RU" dirty="0" smtClean="0"/>
              <a:t>Этот объект терроризма был выбран не случайно. Он пользовался большой популярностью и посещаемостью.</a:t>
            </a:r>
            <a:br>
              <a:rPr lang="ru-RU" dirty="0" smtClean="0"/>
            </a:br>
            <a:r>
              <a:rPr lang="ru-RU" dirty="0" smtClean="0"/>
              <a:t>Террористы заранее посмотрели спектакль, он им понравился и, чтобы привлечь внимание к войне в Чечне всех живущих в России, они выбрали именно это место для террора. Бараев в обращении ко всему залу произнес такую тираду: "Наша задача - привлечь внимание к войне в Чечне. Вы тут в театр ходите, а в Чечне льется кровь. Мы могли бы взорвать наполненный вагон в метро, но это было бы тотальным террором. А мы этой акцией стараемся привлечь внимание общественности к тому, что в стране идет война". Для террористов было важно, чтобы об этом заговорили газеты, радио и TV.</a:t>
            </a:r>
            <a:br>
              <a:rPr lang="ru-RU" dirty="0" smtClean="0"/>
            </a:br>
            <a:r>
              <a:rPr lang="ru-RU" dirty="0" smtClean="0"/>
              <a:t>Это не оправдывает террор, а совсем наоборот, но, пытаясь разобраться в причинах террора, надо анализировать теракты.</a:t>
            </a:r>
            <a:br>
              <a:rPr lang="ru-RU" dirty="0" smtClean="0"/>
            </a:br>
            <a:r>
              <a:rPr lang="ru-RU" dirty="0" smtClean="0"/>
              <a:t>Миссия террористов – показать, что идет война в Чечне. Задача властей в России убедить народ в том, что никакой войны в России нет. По радио объявляли, что террористы сами не знают, чего хотят, а митинги против войны на Красной площади, к которым террористы призывают родственников захваченных – совсем из ряда запредельного.</a:t>
            </a:r>
            <a:br>
              <a:rPr lang="ru-RU" dirty="0" smtClean="0"/>
            </a:br>
            <a:r>
              <a:rPr lang="ru-RU" dirty="0" smtClean="0"/>
              <a:t>Руководитель Мовсар Бараев, племянник убитого </a:t>
            </a:r>
            <a:r>
              <a:rPr lang="ru-RU" dirty="0" err="1" smtClean="0"/>
              <a:t>Арби</a:t>
            </a:r>
            <a:r>
              <a:rPr lang="ru-RU" dirty="0" smtClean="0"/>
              <a:t> Бараева. "Если не остановите войну в Чечне - будем стрелять заложников". Остановить войну, которая идет годами, за несколько часов невозможно. Поэтому власти пришли к выводу необходимости освободить заложников и штурму здания. Но вот каким образом это сделать, чтобы было как можно меньше жертв. Это не было достаточно хорошо продумано.</a:t>
            </a:r>
            <a:br>
              <a:rPr lang="ru-RU" dirty="0" smtClean="0"/>
            </a:br>
            <a:r>
              <a:rPr lang="ru-RU" dirty="0" smtClean="0"/>
              <a:t>После 3-х дней ожидания, в течение которых тоненькая струйка отпускаемых заложников не заканчивалась, спецслужбы России пустили усыпляющий газ.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«НОРД-ОСТ»</a:t>
            </a:r>
            <a:endParaRPr lang="ru-RU" dirty="0"/>
          </a:p>
        </p:txBody>
      </p:sp>
      <p:pic>
        <p:nvPicPr>
          <p:cNvPr id="5" name="Содержимое 4" descr="http://lifeinschool.narod.ru/project/004/img/nord4.jpg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300039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lifeinschool.narod.ru/project/004/img/nord6.jpg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785926"/>
            <a:ext cx="2857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lifeinschool.narod.ru/project/004/img/nord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214818"/>
            <a:ext cx="2857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nord9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4143380"/>
            <a:ext cx="28575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nord3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16" y="1785926"/>
            <a:ext cx="214310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lifeinschool.narod.ru/project/004/img/nord7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4143380"/>
            <a:ext cx="207167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://lifeinschool.narod.ru/project/004/img/chech1.jpg"/>
          <p:cNvPicPr>
            <a:picLocks noGrp="1"/>
          </p:cNvPicPr>
          <p:nvPr>
            <p:ph type="pic" idx="1"/>
          </p:nvPr>
        </p:nvPicPr>
        <p:blipFill>
          <a:blip r:embed="rId3"/>
          <a:srcRect l="6580" r="6580"/>
          <a:stretch>
            <a:fillRect/>
          </a:stretch>
        </p:blipFill>
        <p:spPr bwMode="auto">
          <a:xfrm>
            <a:off x="714348" y="2928934"/>
            <a:ext cx="2025385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1538" y="214290"/>
            <a:ext cx="6858000" cy="235745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27 декабря</a:t>
            </a:r>
            <a:r>
              <a:rPr lang="ru-RU" sz="2400" dirty="0" smtClean="0"/>
              <a:t> - в результате взрыва Дома правительства в Грозном, осуществленного смертниками, погиб 72 и ранены несколько сотен человек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http://lifeinschool.narod.ru/project/004/img/nord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071678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chech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3000372"/>
            <a:ext cx="179070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chech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5286388"/>
            <a:ext cx="178595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6858000" cy="70174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2003 год</a:t>
            </a:r>
            <a:endParaRPr lang="ru-RU" sz="3600" dirty="0"/>
          </a:p>
        </p:txBody>
      </p:sp>
      <p:pic>
        <p:nvPicPr>
          <p:cNvPr id="6" name="Рисунок 5" descr="http://lifeinschool.narod.ru/project/004/img/znam4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4857752" y="2071678"/>
            <a:ext cx="3857652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642918"/>
            <a:ext cx="6858000" cy="1357322"/>
          </a:xfrm>
        </p:spPr>
        <p:txBody>
          <a:bodyPr>
            <a:normAutofit fontScale="70000" lnSpcReduction="20000"/>
          </a:bodyPr>
          <a:lstStyle/>
          <a:p>
            <a:endParaRPr lang="ru-RU" b="1" dirty="0" smtClean="0"/>
          </a:p>
          <a:p>
            <a:r>
              <a:rPr lang="ru-RU" sz="1700" b="1" dirty="0" smtClean="0"/>
              <a:t>12 мая</a:t>
            </a:r>
            <a:r>
              <a:rPr lang="ru-RU" sz="1700" dirty="0" smtClean="0"/>
              <a:t> - в селении Знаменское Надтеречного района Чечни террорист-смертник на начиненном взрывчаткой КамАЗе пробил шлагбаум и въехал на территорию, где располагаются здания УФСБ, райадминистрации и жилые дома. Погибли 52 человека. Ранено 199 человек. </a:t>
            </a:r>
          </a:p>
          <a:p>
            <a:endParaRPr lang="ru-RU" sz="1700" dirty="0" smtClean="0"/>
          </a:p>
          <a:p>
            <a:r>
              <a:rPr lang="ru-RU" sz="1700" b="1" dirty="0" smtClean="0"/>
              <a:t>5 июня</a:t>
            </a:r>
            <a:r>
              <a:rPr lang="ru-RU" sz="1700" dirty="0" smtClean="0"/>
              <a:t> взрыв автобуса в Моздоке, который унёс жизни 19 человек, а 24 человека получили серьёзные ранения.</a:t>
            </a:r>
            <a:br>
              <a:rPr lang="ru-RU" sz="1700" dirty="0" smtClean="0"/>
            </a:br>
            <a:endParaRPr lang="ru-RU" sz="1700" dirty="0"/>
          </a:p>
        </p:txBody>
      </p:sp>
      <p:pic>
        <p:nvPicPr>
          <p:cNvPr id="5" name="Рисунок 4" descr="http://lifeinschool.narod.ru/project/004/img/znam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071678"/>
            <a:ext cx="3571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moz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357694"/>
            <a:ext cx="328614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lifeinschool.narod.ru/project/004/img/moz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4286256"/>
            <a:ext cx="4071966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lifeinschool.narod.ru/project/004/img/tush4.jpg"/>
          <p:cNvPicPr>
            <a:picLocks noGrp="1"/>
          </p:cNvPicPr>
          <p:nvPr>
            <p:ph type="pic" idx="1"/>
          </p:nvPr>
        </p:nvPicPr>
        <p:blipFill>
          <a:blip r:embed="rId3"/>
          <a:srcRect t="1775" b="1775"/>
          <a:stretch>
            <a:fillRect/>
          </a:stretch>
        </p:blipFill>
        <p:spPr bwMode="auto">
          <a:xfrm>
            <a:off x="6000760" y="1500174"/>
            <a:ext cx="3025517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857364"/>
            <a:ext cx="2276314" cy="464347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5 июля</a:t>
            </a:r>
            <a:r>
              <a:rPr lang="ru-RU" sz="1600" dirty="0" smtClean="0"/>
              <a:t> - у входа на аэродром Тушино, где проходил рок-фестиваль "Крылья", прогремело два взрыва: террористки-смертницы привели в действие закрепленные на их телах "пояса шахидов". Погибли 16 человек, 59 получили ранения.</a:t>
            </a:r>
            <a:br>
              <a:rPr lang="ru-RU" sz="1600" dirty="0" smtClean="0"/>
            </a:br>
            <a:r>
              <a:rPr lang="ru-RU" sz="1600" b="1" dirty="0" smtClean="0"/>
              <a:t>9 июля</a:t>
            </a:r>
            <a:r>
              <a:rPr lang="ru-RU" sz="1600" dirty="0" smtClean="0"/>
              <a:t> на улице 1-я </a:t>
            </a:r>
            <a:r>
              <a:rPr lang="ru-RU" sz="1600" dirty="0" err="1" smtClean="0"/>
              <a:t>Тверская-Ямская</a:t>
            </a:r>
            <a:r>
              <a:rPr lang="ru-RU" sz="1600" dirty="0" smtClean="0"/>
              <a:t> , во время разминирования произошел взрыв, в результате которого погиб сотрудник ФСБ РФ.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Рисунок 4" descr="http://lifeinschool.narod.ru/project/004/img/tush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571612"/>
            <a:ext cx="3071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mon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21481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mon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0" y="435769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86116" y="357166"/>
            <a:ext cx="478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Москва</a:t>
            </a:r>
            <a:endParaRPr lang="ru-RU" sz="54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85728"/>
            <a:ext cx="2525150" cy="97840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Маздок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lifeinschool.narod.ru/project/004/img/gosp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2928926" y="1571612"/>
            <a:ext cx="3643338" cy="315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928802"/>
            <a:ext cx="2468880" cy="428628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1 августа</a:t>
            </a:r>
            <a:r>
              <a:rPr lang="ru-RU" sz="1800" dirty="0" smtClean="0"/>
              <a:t> - взрыв в госпитале </a:t>
            </a:r>
            <a:r>
              <a:rPr lang="ru-RU" sz="1800" dirty="0" err="1" smtClean="0"/>
              <a:t>Северо-Кавказского</a:t>
            </a:r>
            <a:r>
              <a:rPr lang="ru-RU" sz="1800" dirty="0" smtClean="0"/>
              <a:t> военного округа в Моздоке. 50 человек погибли, 82 получили ранения.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" name="Рисунок 5" descr="http://lifeinschool.narod.ru/project/004/img/gosp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429132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gosp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3190" y="1857364"/>
            <a:ext cx="269081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gosp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1995 год</a:t>
            </a:r>
            <a:endParaRPr lang="ru-RU" sz="3600" dirty="0"/>
          </a:p>
        </p:txBody>
      </p:sp>
      <p:pic>
        <p:nvPicPr>
          <p:cNvPr id="5" name="Рисунок 4" descr="http://lifeinschool.narod.ru/project/004/img/budionovsk.jpg"/>
          <p:cNvPicPr>
            <a:picLocks noGrp="1"/>
          </p:cNvPicPr>
          <p:nvPr>
            <p:ph type="pic" idx="1"/>
          </p:nvPr>
        </p:nvPicPr>
        <p:blipFill>
          <a:blip r:embed="rId3"/>
          <a:srcRect l="6843" r="6843"/>
          <a:stretch>
            <a:fillRect/>
          </a:stretch>
        </p:blipFill>
        <p:spPr bwMode="auto">
          <a:xfrm>
            <a:off x="2897188" y="1484313"/>
            <a:ext cx="6246812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/>
              <a:t>15 января</a:t>
            </a:r>
            <a:r>
              <a:rPr lang="ru-RU" sz="1600" dirty="0" smtClean="0"/>
              <a:t> - взрыв в Московском государственном педагогическом университете, физико-математической школе № 354, гостинице "Метрополь" и на трансформаторной подстанции "</a:t>
            </a:r>
            <a:r>
              <a:rPr lang="ru-RU" sz="1600" dirty="0" err="1" smtClean="0"/>
              <a:t>Мосэнерго</a:t>
            </a:r>
            <a:r>
              <a:rPr lang="ru-RU" sz="1600" dirty="0" smtClean="0"/>
              <a:t>". Жертв нет. </a:t>
            </a:r>
          </a:p>
          <a:p>
            <a:endParaRPr lang="ru-RU" sz="1600" dirty="0" smtClean="0"/>
          </a:p>
          <a:p>
            <a:r>
              <a:rPr lang="ru-RU" sz="1600" b="1" dirty="0" smtClean="0"/>
              <a:t>6 февраля</a:t>
            </a:r>
            <a:r>
              <a:rPr lang="ru-RU" sz="1600" dirty="0" smtClean="0"/>
              <a:t> - на улице Теплый Стан в Москве в жилом доме сработало взрывное устройство, эквивалентное 200 г тротила. Жертв нет.</a:t>
            </a:r>
            <a:endParaRPr lang="ru-RU" sz="1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0"/>
            <a:ext cx="4214842" cy="978408"/>
          </a:xfrm>
        </p:spPr>
        <p:txBody>
          <a:bodyPr>
            <a:noAutofit/>
          </a:bodyPr>
          <a:lstStyle/>
          <a:p>
            <a:r>
              <a:rPr lang="ru-RU" sz="5400" dirty="0" smtClean="0"/>
              <a:t>Краснодар</a:t>
            </a:r>
            <a:endParaRPr lang="ru-RU" sz="5400" dirty="0"/>
          </a:p>
        </p:txBody>
      </p:sp>
      <p:pic>
        <p:nvPicPr>
          <p:cNvPr id="5" name="Рисунок 4" descr="http://lifeinschool.narod.ru/project/004/img/kras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571472" y="3985114"/>
            <a:ext cx="3311269" cy="2872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928670"/>
            <a:ext cx="6858000" cy="907274"/>
          </a:xfrm>
        </p:spPr>
        <p:txBody>
          <a:bodyPr>
            <a:normAutofit fontScale="77500" lnSpcReduction="20000"/>
          </a:bodyPr>
          <a:lstStyle/>
          <a:p>
            <a:r>
              <a:rPr lang="ru-RU" sz="2000" b="1" dirty="0" smtClean="0"/>
              <a:t>25 августа</a:t>
            </a:r>
            <a:r>
              <a:rPr lang="ru-RU" sz="2000" dirty="0" smtClean="0"/>
              <a:t> - в 7:30 утра в Краснодаре одновременно на трех автобусных остановках, расположенных в разных концах города, сработали взрывные устройства. 3 человека погибли, 20 получили ранения различной степени тяжести. </a:t>
            </a:r>
          </a:p>
          <a:p>
            <a:endParaRPr lang="ru-RU" dirty="0"/>
          </a:p>
        </p:txBody>
      </p:sp>
      <p:pic>
        <p:nvPicPr>
          <p:cNvPr id="6" name="Рисунок 5" descr="http://lifeinschool.narod.ru/project/004/img/kras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000240"/>
            <a:ext cx="378621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kras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286124"/>
            <a:ext cx="342902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lifeinschool.narod.ru/project/004/img/kisl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785786" y="2071678"/>
            <a:ext cx="3429024" cy="273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71480"/>
            <a:ext cx="6858000" cy="1264464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dirty="0" smtClean="0"/>
              <a:t>3 сентября</a:t>
            </a:r>
            <a:r>
              <a:rPr lang="ru-RU" sz="1800" dirty="0" smtClean="0"/>
              <a:t> - в Ставропольском крае в 7.30 утра на перегоне между железнодорожными станциями Подкумок и Белый Уголь двумя бомбами, заложенными под рельсы, была подорвана электричка, следовавшая по маршруту Кисловодск - Минеральные Воды. 5 человек погибли, около 40 получили ранения. </a:t>
            </a:r>
          </a:p>
          <a:p>
            <a:endParaRPr lang="ru-RU" dirty="0"/>
          </a:p>
        </p:txBody>
      </p:sp>
      <p:pic>
        <p:nvPicPr>
          <p:cNvPr id="6" name="Рисунок 5" descr="http://lifeinschool.narod.ru/project/004/img/kisl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kisl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000240"/>
            <a:ext cx="411957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kisl7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35769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lifeinschool.narod.ru/project/004/img/magas6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2903805" y="1484808"/>
            <a:ext cx="3239831" cy="265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2071678"/>
            <a:ext cx="1968814" cy="341529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15 сентября</a:t>
            </a:r>
            <a:r>
              <a:rPr lang="ru-RU" sz="1800" dirty="0" smtClean="0"/>
              <a:t> - в столице Ингушетии Магасе взорвано здание управления ФСБ. 3 человека погибли, более 20 получили ранения.</a:t>
            </a:r>
          </a:p>
          <a:p>
            <a:endParaRPr lang="ru-RU" sz="1800" dirty="0"/>
          </a:p>
        </p:txBody>
      </p:sp>
      <p:pic>
        <p:nvPicPr>
          <p:cNvPr id="6" name="Рисунок 5" descr="http://lifeinschool.narod.ru/project/004/img/magas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21481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magas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171448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magas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421481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28992" y="357166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Ингушетия</a:t>
            </a:r>
            <a:endParaRPr lang="ru-RU" sz="54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214290"/>
            <a:ext cx="4143404" cy="9784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Минеральные Воды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://lifeinschool.narod.ru/project/004/img/min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1714480" y="1714488"/>
            <a:ext cx="3714776" cy="258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428604"/>
            <a:ext cx="6858000" cy="1214446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5 декабря</a:t>
            </a:r>
            <a:r>
              <a:rPr lang="ru-RU" sz="2000" dirty="0" smtClean="0"/>
              <a:t> прогремел взрыв в вагоне электрички Кисловодск - Минеральные Воды. Погибли 47 и ранены 180 человек. Взрывное устройство привел в действие террорист-смертник.</a:t>
            </a:r>
            <a:endParaRPr lang="ru-RU" sz="2000" dirty="0"/>
          </a:p>
        </p:txBody>
      </p:sp>
      <p:pic>
        <p:nvPicPr>
          <p:cNvPr id="6" name="Рисунок 5" descr="http://lifeinschool.narod.ru/project/004/img/min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714488"/>
            <a:ext cx="33337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min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357694"/>
            <a:ext cx="3571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min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4286256"/>
            <a:ext cx="369094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lifeinschool.narod.ru/project/004/img/nac3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857224" y="4000504"/>
            <a:ext cx="328614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714356"/>
            <a:ext cx="6858000" cy="785818"/>
          </a:xfrm>
        </p:spPr>
        <p:txBody>
          <a:bodyPr>
            <a:normAutofit fontScale="85000" lnSpcReduction="20000"/>
          </a:bodyPr>
          <a:lstStyle/>
          <a:p>
            <a:r>
              <a:rPr lang="ru-RU" sz="2000" b="1" dirty="0" smtClean="0"/>
              <a:t>9 декабря</a:t>
            </a:r>
            <a:r>
              <a:rPr lang="ru-RU" sz="2000" dirty="0" smtClean="0"/>
              <a:t> - террористка-смертница взорвалась недалеко от входа в гостиницу "Националь" в Москве. В результате теракта погибли 6 человек, 14 получили ранения. </a:t>
            </a:r>
          </a:p>
          <a:p>
            <a:endParaRPr lang="ru-RU" dirty="0"/>
          </a:p>
        </p:txBody>
      </p:sp>
      <p:pic>
        <p:nvPicPr>
          <p:cNvPr id="5" name="Рисунок 4" descr="http://lifeinschool.narod.ru/project/004/img/nac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714488"/>
            <a:ext cx="390525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nac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500174"/>
            <a:ext cx="3357554" cy="250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nac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000504"/>
            <a:ext cx="3905256" cy="26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flipH="1">
            <a:off x="7358082" y="357166"/>
            <a:ext cx="15001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Москва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2004 год</a:t>
            </a:r>
            <a:endParaRPr lang="ru-RU" sz="3600" dirty="0"/>
          </a:p>
        </p:txBody>
      </p:sp>
      <p:pic>
        <p:nvPicPr>
          <p:cNvPr id="6" name="Рисунок 5" descr="http://lifeinschool.narod.ru/project/004/img/metro2.jpg"/>
          <p:cNvPicPr>
            <a:picLocks noGrp="1"/>
          </p:cNvPicPr>
          <p:nvPr>
            <p:ph type="pic" idx="1"/>
          </p:nvPr>
        </p:nvPicPr>
        <p:blipFill>
          <a:blip r:embed="rId3"/>
          <a:srcRect l="12732" r="12732"/>
          <a:stretch>
            <a:fillRect/>
          </a:stretch>
        </p:blipFill>
        <p:spPr bwMode="auto">
          <a:xfrm>
            <a:off x="6357950" y="1000108"/>
            <a:ext cx="250029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214554"/>
            <a:ext cx="2643206" cy="4000528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6 февраля</a:t>
            </a:r>
            <a:r>
              <a:rPr lang="ru-RU" sz="1600" dirty="0" smtClean="0"/>
              <a:t> - около 8.30 утра в вагоне поезда на Замоскворецкой линии московского метро в тоннеле между станциями произошел взрыв. В результате теракта погибли не менее 40 человек (точный список жертв не известен до сих пор), 134 - ранены.</a:t>
            </a:r>
          </a:p>
          <a:p>
            <a:endParaRPr lang="ru-RU" dirty="0"/>
          </a:p>
        </p:txBody>
      </p:sp>
      <p:pic>
        <p:nvPicPr>
          <p:cNvPr id="5" name="Рисунок 4" descr="http://lifeinschool.narod.ru/project/004/img/metro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714488"/>
            <a:ext cx="314327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metro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143380"/>
            <a:ext cx="3957634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500430" y="428604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Москва</a:t>
            </a:r>
            <a:endParaRPr lang="ru-RU" sz="4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14290"/>
            <a:ext cx="5786478" cy="78581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Чечня</a:t>
            </a:r>
            <a:endParaRPr lang="ru-RU" sz="4800" dirty="0"/>
          </a:p>
        </p:txBody>
      </p:sp>
      <p:pic>
        <p:nvPicPr>
          <p:cNvPr id="5" name="Рисунок 4" descr="http://lifeinschool.narod.ru/project/004/img/dinam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2071670" y="1928802"/>
            <a:ext cx="3000396" cy="222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857232"/>
            <a:ext cx="6858000" cy="978712"/>
          </a:xfrm>
        </p:spPr>
        <p:txBody>
          <a:bodyPr>
            <a:normAutofit fontScale="85000" lnSpcReduction="10000"/>
          </a:bodyPr>
          <a:lstStyle/>
          <a:p>
            <a:endParaRPr lang="ru-RU" b="1" dirty="0" smtClean="0"/>
          </a:p>
          <a:p>
            <a:r>
              <a:rPr lang="ru-RU" sz="1800" b="1" dirty="0" smtClean="0"/>
              <a:t>9 мая</a:t>
            </a:r>
            <a:r>
              <a:rPr lang="ru-RU" sz="1800" dirty="0" smtClean="0"/>
              <a:t> - в Грозном на центральной трибуне стадиона "Динамо" прогремел взрыв. В результате теракта погибли президент Чечни Ахмат Кадыров, председатель Госсовета Чечни Хусейн Исаев, журналист </a:t>
            </a:r>
            <a:r>
              <a:rPr lang="ru-RU" sz="1800" dirty="0" err="1" smtClean="0"/>
              <a:t>Адлан</a:t>
            </a:r>
            <a:r>
              <a:rPr lang="ru-RU" sz="1800" dirty="0" smtClean="0"/>
              <a:t> Хасанов и 8-летняя девочка.</a:t>
            </a:r>
          </a:p>
          <a:p>
            <a:endParaRPr lang="ru-RU" sz="1800" dirty="0"/>
          </a:p>
        </p:txBody>
      </p:sp>
      <p:pic>
        <p:nvPicPr>
          <p:cNvPr id="6" name="Рисунок 5" descr="http://lifeinschool.narod.ru/project/004/img/dinam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28625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dinam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71462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85728"/>
            <a:ext cx="4071966" cy="97840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Назрань</a:t>
            </a:r>
            <a:endParaRPr lang="ru-RU" sz="4800" dirty="0"/>
          </a:p>
        </p:txBody>
      </p:sp>
      <p:pic>
        <p:nvPicPr>
          <p:cNvPr id="5" name="Рисунок 4" descr="http://lifeinschool.narod.ru/project/004/img/ing2.jpg"/>
          <p:cNvPicPr>
            <a:picLocks noGrp="1"/>
          </p:cNvPicPr>
          <p:nvPr>
            <p:ph type="pic" idx="1"/>
          </p:nvPr>
        </p:nvPicPr>
        <p:blipFill>
          <a:blip r:embed="rId3"/>
          <a:srcRect t="12172" b="1217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428604"/>
            <a:ext cx="2468880" cy="242889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1800" b="1" dirty="0" smtClean="0"/>
              <a:t>22 июня</a:t>
            </a:r>
            <a:r>
              <a:rPr lang="ru-RU" sz="1800" dirty="0" smtClean="0"/>
              <a:t> - боевики напали на правительственные объекты в Назрани, поселок Карабулак и станица Слепцовская. Всего погибли не менее 98 человек.</a:t>
            </a:r>
          </a:p>
          <a:p>
            <a:endParaRPr lang="ru-RU" sz="1800" dirty="0"/>
          </a:p>
        </p:txBody>
      </p:sp>
      <p:pic>
        <p:nvPicPr>
          <p:cNvPr id="6" name="Рисунок 5" descr="http://lifeinschool.narod.ru/project/004/img/ing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785926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6858000" cy="70174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2004 год</a:t>
            </a:r>
            <a:endParaRPr lang="ru-RU" sz="3600" dirty="0"/>
          </a:p>
        </p:txBody>
      </p:sp>
      <p:pic>
        <p:nvPicPr>
          <p:cNvPr id="5" name="Рисунок 4" descr="http://lifeinschool.narod.ru/project/004/img/kash2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1928794" y="2071678"/>
            <a:ext cx="2857520" cy="194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785794"/>
            <a:ext cx="6858000" cy="1050150"/>
          </a:xfrm>
        </p:spPr>
        <p:txBody>
          <a:bodyPr>
            <a:normAutofit fontScale="55000" lnSpcReduction="20000"/>
          </a:bodyPr>
          <a:lstStyle/>
          <a:p>
            <a:endParaRPr lang="ru-RU" sz="1600" b="1" dirty="0" smtClean="0"/>
          </a:p>
          <a:p>
            <a:endParaRPr lang="ru-RU" sz="1600" b="1" dirty="0" smtClean="0"/>
          </a:p>
          <a:p>
            <a:r>
              <a:rPr lang="ru-RU" sz="2500" b="1" dirty="0" smtClean="0"/>
              <a:t>21 августа</a:t>
            </a:r>
            <a:r>
              <a:rPr lang="ru-RU" sz="2500" dirty="0" smtClean="0"/>
              <a:t> - рейд боевиков на Грозный. Погибли не менее 50 человек. 28 из них - милиционеры, остальные мирные жители. 20 человек ранены.</a:t>
            </a:r>
          </a:p>
          <a:p>
            <a:r>
              <a:rPr lang="ru-RU" sz="2500" b="1" dirty="0" smtClean="0"/>
              <a:t>24 августа</a:t>
            </a:r>
            <a:r>
              <a:rPr lang="ru-RU" sz="2500" dirty="0" smtClean="0"/>
              <a:t> - в Москве сработало взрывное устройство на автобусной остановке на Каширском шоссе. 4 человека ранены.</a:t>
            </a:r>
          </a:p>
          <a:p>
            <a:endParaRPr lang="ru-RU" sz="2500" dirty="0"/>
          </a:p>
        </p:txBody>
      </p:sp>
      <p:pic>
        <p:nvPicPr>
          <p:cNvPr id="6" name="Рисунок 5" descr="http://lifeinschool.narod.ru/project/004/img/kash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421481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kash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071678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kash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572008"/>
            <a:ext cx="300039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lifeinschool.narod.ru/project/004/img/tu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1142976" y="1428736"/>
            <a:ext cx="3025517" cy="280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0100" y="571480"/>
            <a:ext cx="6858000" cy="685800"/>
          </a:xfrm>
        </p:spPr>
        <p:txBody>
          <a:bodyPr>
            <a:normAutofit fontScale="77500" lnSpcReduction="20000"/>
          </a:bodyPr>
          <a:lstStyle/>
          <a:p>
            <a:r>
              <a:rPr lang="ru-RU" sz="2000" b="1" dirty="0" smtClean="0"/>
              <a:t>24 августа</a:t>
            </a:r>
            <a:r>
              <a:rPr lang="ru-RU" sz="2000" dirty="0" smtClean="0"/>
              <a:t> - самолет Ту-134, совершавший рейс Москва - Волгоград, а через три минуты самолет Ту-154, выполнявший рейс № 1047 Москва - Сочи, взорвались в воздухе. Погибли 90 человек. </a:t>
            </a:r>
            <a:endParaRPr lang="ru-RU" sz="2000" dirty="0"/>
          </a:p>
        </p:txBody>
      </p:sp>
      <p:pic>
        <p:nvPicPr>
          <p:cNvPr id="6" name="Рисунок 5" descr="http://lifeinschool.narod.ru/project/004/img/tu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357694"/>
            <a:ext cx="385765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tu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429132"/>
            <a:ext cx="30003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tu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1500174"/>
            <a:ext cx="390528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214290"/>
            <a:ext cx="4857784" cy="785818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/>
              <a:t>Буденовск</a:t>
            </a:r>
            <a:endParaRPr lang="ru-RU" sz="5400" b="1" dirty="0"/>
          </a:p>
        </p:txBody>
      </p:sp>
      <p:pic>
        <p:nvPicPr>
          <p:cNvPr id="6" name="Рисунок 5" descr="http://lifeinschool.narod.ru/project/004/img/3.jpg"/>
          <p:cNvPicPr>
            <a:picLocks noGrp="1"/>
          </p:cNvPicPr>
          <p:nvPr>
            <p:ph type="pic" idx="1"/>
          </p:nvPr>
        </p:nvPicPr>
        <p:blipFill>
          <a:blip r:embed="rId3"/>
          <a:srcRect l="5851" r="5851"/>
          <a:stretch>
            <a:fillRect/>
          </a:stretch>
        </p:blipFill>
        <p:spPr bwMode="auto">
          <a:xfrm>
            <a:off x="5357818" y="1500174"/>
            <a:ext cx="278608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2357430"/>
            <a:ext cx="2468880" cy="3571900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Отрядом боевиков Шамиля Басаева захвачено несколько зданий, в том числе и городская больница. </a:t>
            </a:r>
            <a:endParaRPr lang="en-US" sz="1800" dirty="0" smtClean="0"/>
          </a:p>
          <a:p>
            <a:r>
              <a:rPr lang="ru-RU" sz="1800" dirty="0" smtClean="0"/>
              <a:t>Жертвами басаевцев стали 136 мирных граждан, 18 сотрудников милиции, 18 военнослужащих, ещё 8 человек умерли позднее от ран. </a:t>
            </a:r>
          </a:p>
          <a:p>
            <a:endParaRPr lang="ru-RU" dirty="0"/>
          </a:p>
        </p:txBody>
      </p:sp>
      <p:pic>
        <p:nvPicPr>
          <p:cNvPr id="5" name="Рисунок 4" descr="http://lifeinschool.narod.ru/project/004/img/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571612"/>
            <a:ext cx="23526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500570"/>
            <a:ext cx="30480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0" y="4572008"/>
            <a:ext cx="3048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4282" y="357166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14 июня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lifeinschool.narod.ru/project/004/img/rig1.jpg"/>
          <p:cNvPicPr>
            <a:picLocks noGrp="1"/>
          </p:cNvPicPr>
          <p:nvPr>
            <p:ph type="pic" idx="1"/>
          </p:nvPr>
        </p:nvPicPr>
        <p:blipFill>
          <a:blip r:embed="rId3"/>
          <a:srcRect l="6396" r="6396"/>
          <a:stretch>
            <a:fillRect/>
          </a:stretch>
        </p:blipFill>
        <p:spPr bwMode="auto">
          <a:xfrm>
            <a:off x="2903805" y="1484808"/>
            <a:ext cx="2596889" cy="230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285992"/>
            <a:ext cx="2254566" cy="3415296"/>
          </a:xfrm>
        </p:spPr>
        <p:txBody>
          <a:bodyPr/>
          <a:lstStyle/>
          <a:p>
            <a:endParaRPr lang="ru-RU" sz="2400" b="1" dirty="0" smtClean="0"/>
          </a:p>
          <a:p>
            <a:r>
              <a:rPr lang="ru-RU" sz="1800" b="1" dirty="0" smtClean="0"/>
              <a:t>31 августа</a:t>
            </a:r>
            <a:r>
              <a:rPr lang="ru-RU" sz="1800" dirty="0" smtClean="0"/>
              <a:t> - произошел взрыв около станции метро "Рижская" в Москве. 11 человек погибли, 41 находится в столичных больницах.</a:t>
            </a:r>
          </a:p>
          <a:p>
            <a:endParaRPr lang="ru-RU" sz="1800" dirty="0"/>
          </a:p>
        </p:txBody>
      </p:sp>
      <p:pic>
        <p:nvPicPr>
          <p:cNvPr id="6" name="Рисунок 5" descr="http://lifeinschool.narod.ru/project/004/img/rig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92906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rig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1928802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rig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4357694"/>
            <a:ext cx="2333620" cy="185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28992" y="428604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Москва</a:t>
            </a:r>
            <a:endParaRPr lang="ru-RU" sz="4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2004 год</a:t>
            </a:r>
            <a:endParaRPr lang="ru-RU" sz="3600" dirty="0"/>
          </a:p>
        </p:txBody>
      </p:sp>
      <p:pic>
        <p:nvPicPr>
          <p:cNvPr id="5" name="Рисунок 4" descr="http://lifeinschool.narod.ru/project/004/img/beslan1.gif"/>
          <p:cNvPicPr>
            <a:picLocks noGrp="1"/>
          </p:cNvPicPr>
          <p:nvPr>
            <p:ph type="pic" idx="1"/>
          </p:nvPr>
        </p:nvPicPr>
        <p:blipFill>
          <a:blip r:embed="rId3"/>
          <a:srcRect l="8352" r="8352"/>
          <a:stretch>
            <a:fillRect/>
          </a:stretch>
        </p:blipFill>
        <p:spPr bwMode="auto">
          <a:xfrm>
            <a:off x="3500430" y="1500174"/>
            <a:ext cx="4811467" cy="280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357298"/>
            <a:ext cx="2276314" cy="4558304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1 сентября</a:t>
            </a:r>
            <a:r>
              <a:rPr lang="ru-RU" sz="1800" dirty="0" smtClean="0"/>
              <a:t> в североосетинском городу Беслане группа террористов захватила среднюю школу № 1.</a:t>
            </a:r>
            <a:br>
              <a:rPr lang="ru-RU" sz="1800" dirty="0" smtClean="0"/>
            </a:br>
            <a:r>
              <a:rPr lang="ru-RU" sz="1800" dirty="0" smtClean="0"/>
              <a:t>С 1 по 3 сентября никакой информации о деятельности силовиков официально не было. </a:t>
            </a:r>
            <a:br>
              <a:rPr lang="ru-RU" sz="1800" dirty="0" smtClean="0"/>
            </a:br>
            <a:r>
              <a:rPr lang="ru-RU" sz="1800" dirty="0" smtClean="0"/>
              <a:t> Переговоры с террористами ничего не дали. Заложников в школе было около 1500 человек.</a:t>
            </a:r>
            <a:endParaRPr lang="ru-RU" sz="1800" dirty="0"/>
          </a:p>
        </p:txBody>
      </p:sp>
      <p:pic>
        <p:nvPicPr>
          <p:cNvPr id="6" name="Рисунок 5" descr="http://lifeinschool.narod.ru/project/004/img/beslan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572008"/>
            <a:ext cx="2928958" cy="214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beslan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4572000"/>
            <a:ext cx="2762248" cy="207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71802" y="214290"/>
            <a:ext cx="5143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Беслан</a:t>
            </a:r>
            <a:endParaRPr lang="ru-RU" sz="6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ДОКУМЕНТ ТРЕБОВАНИЙ ТЕРОРИСТОВ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Документ требований террористов содержал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5 условий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Требования были от имени Раб Аллаха Шамиля Басаева:</a:t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Путин должен был подписать указ о прекращении войны в Чечне.</a:t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Вывести из Чечни войска.</a:t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Чечня как самостоятельное государство входит в СНГ.</a:t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Чечня остается в рублевой зоне.</a:t>
            </a:r>
            <a:br>
              <a:rPr lang="ru-RU" sz="3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 В Чечню и на Северный Кавказ вводятся миротворческие силы СНГ.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Россия скорбит и скорбит весь мир по погибшим в Беслане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 штурма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бесланской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школы, дети и взрослые, остававшиеся в заложниках более 2-х суток были направлены в каретах скорой помощи в больницы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Есентуков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Пятигорска, Владикавказа, Ставрополя, Алагира и в Москву. После "сухой голодовки" они не плакали, так как у них не было слез.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Количество погибших 335 человек. Уничтожено 20 бандитов из которых 9 арабов и один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негр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Трое арестованы. Смертниками у них были женщины, а мужчины и не собирались умирать.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Президент России Владимир Путин потребовал от Совета Безопасности принятия резолюции по Беслану, он попросил помощи у международного сообщества.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Международная общественность всецело осуждает терроризм вообще, а в данном случае особенно эту трагедию. По-разному на страницах иностранных газет звучат отклики на этот страшный теракт, но все в один голос осуждают тех, кто поднял руку на невинных детей.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feinschool.narod.ru/project/004/img/beslan2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0"/>
            <a:ext cx="3857652" cy="32147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5" name="Рисунок 4" descr="http://lifeinschool.narod.ru/project/004/img/beslan2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0"/>
            <a:ext cx="4357718" cy="32861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6" name="Рисунок 5" descr="http://lifeinschool.narod.ru/project/004/img/beslan2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00438"/>
            <a:ext cx="4062423" cy="31242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7" name="Рисунок 6" descr="http://lifeinschool.narod.ru/project/004/img/beslan27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429000"/>
            <a:ext cx="4000527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lifeinschool.narod.ru/project/004/img/beslan19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1714488"/>
            <a:ext cx="3571900" cy="2500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lifeinschool.narod.ru/project/004/img/beslan2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928670"/>
            <a:ext cx="771530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21429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57224" y="214290"/>
            <a:ext cx="7267256" cy="5847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Терроризм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религия ненависти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0"/>
            <a:ext cx="7072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1996 год 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9 января</a:t>
            </a:r>
            <a:r>
              <a:rPr lang="ru-RU" dirty="0" smtClean="0"/>
              <a:t> - в городе Кизляре (Республика Дагестан) отрядом боевиков общей численностью до 300 человек под руководством Салмана </a:t>
            </a:r>
            <a:r>
              <a:rPr lang="ru-RU" dirty="0" err="1" smtClean="0"/>
              <a:t>Радуева</a:t>
            </a:r>
            <a:r>
              <a:rPr lang="ru-RU" dirty="0" smtClean="0"/>
              <a:t> захвачено здание больницы.</a:t>
            </a:r>
          </a:p>
          <a:p>
            <a:r>
              <a:rPr lang="ru-RU" b="1" dirty="0" smtClean="0"/>
              <a:t>11 июня</a:t>
            </a:r>
            <a:r>
              <a:rPr lang="ru-RU" dirty="0" smtClean="0"/>
              <a:t> - на Серпуховской линии московского метро в вагоне поезда сработало взрывное устройство 4 человека погибли, 12 получили серьезные ранения.</a:t>
            </a:r>
          </a:p>
          <a:p>
            <a:r>
              <a:rPr lang="ru-RU" b="1" dirty="0" smtClean="0"/>
              <a:t>11 июля</a:t>
            </a:r>
            <a:r>
              <a:rPr lang="ru-RU" dirty="0" smtClean="0"/>
              <a:t> -взрыв.  в троллейбусе 12-го маршрута на Пушкинской площади в Москве .Водитель получил сильные ожоги, 5 пассажиров ранены.</a:t>
            </a:r>
          </a:p>
          <a:p>
            <a:r>
              <a:rPr lang="ru-RU" b="1" dirty="0" smtClean="0"/>
              <a:t>12 июля</a:t>
            </a:r>
            <a:r>
              <a:rPr lang="ru-RU" dirty="0" smtClean="0"/>
              <a:t> - взрыв в троллейбусе на проспекте Мира в Москве. Ранены 28 человек.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286256"/>
            <a:ext cx="2928958" cy="190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lifeinschool.narod.ru/project/004/img/moz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64305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lifeinschool.narod.ru/project/004/img/moz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1714488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lifeinschool.narod.ru/project/004/img/metro1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4214818"/>
            <a:ext cx="2643206" cy="207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1998</a:t>
            </a:r>
            <a:endParaRPr lang="ru-RU" sz="3600" dirty="0"/>
          </a:p>
        </p:txBody>
      </p:sp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3"/>
          <a:srcRect l="6580" r="6580"/>
          <a:stretch>
            <a:fillRect/>
          </a:stretch>
        </p:blipFill>
        <p:spPr bwMode="auto">
          <a:xfrm>
            <a:off x="3286116" y="1071546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285860"/>
            <a:ext cx="2786082" cy="557214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1 января</a:t>
            </a:r>
            <a:r>
              <a:rPr lang="ru-RU" dirty="0" smtClean="0"/>
              <a:t> - на станции "Третьяковская" Московского метрополитена сработало самодельное взрывное устройство. 3 человека ранены.</a:t>
            </a:r>
          </a:p>
          <a:p>
            <a:r>
              <a:rPr lang="ru-RU" b="1" dirty="0" smtClean="0"/>
              <a:t>13 мая</a:t>
            </a:r>
            <a:r>
              <a:rPr lang="ru-RU" dirty="0" smtClean="0"/>
              <a:t> - у здания синагоги на Новосущевской улице сработало взрывное устройство большой мощности. Двое служителей получили ранения.</a:t>
            </a:r>
          </a:p>
          <a:p>
            <a:r>
              <a:rPr lang="ru-RU" b="1" dirty="0" smtClean="0"/>
              <a:t>4 сентября </a:t>
            </a:r>
            <a:r>
              <a:rPr lang="ru-RU" dirty="0" smtClean="0"/>
              <a:t>- мощный взрыв в Махачкале на улице Пархоменко . В результате теракта 17 человек погибли, 90 -ранены</a:t>
            </a:r>
          </a:p>
          <a:p>
            <a:r>
              <a:rPr lang="ru-RU" b="1" dirty="0" smtClean="0"/>
              <a:t>4 ноября</a:t>
            </a:r>
            <a:r>
              <a:rPr lang="ru-RU" dirty="0" smtClean="0"/>
              <a:t> - недалеко от Спасской башни Кремля в автомобиле "Москвич" сработало взрывное устройство мощностью 400-600 г в тротиловом эквиваленте. Ранены два офицера охраны Кремля и один солдат Президентского полка.</a:t>
            </a:r>
          </a:p>
          <a:p>
            <a:r>
              <a:rPr lang="ru-RU" b="1" dirty="0" smtClean="0"/>
              <a:t>21 ноября</a:t>
            </a:r>
            <a:r>
              <a:rPr lang="ru-RU" dirty="0" smtClean="0"/>
              <a:t> - в одном из вагонов поезда № 664 на Киевском вокзале произошел взрыв. Пострадавших нет. 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6" name="Рисунок 5" descr="http://lifeinschool.narod.ru/project/004/img/metro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92893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feinschool.narod.ru/project/004/img/metro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357694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1999 год </a:t>
            </a:r>
            <a:r>
              <a:rPr lang="ru-RU" dirty="0" smtClean="0"/>
              <a:t>серия взрывов домов</a:t>
            </a:r>
            <a:endParaRPr lang="ru-RU" sz="3600" dirty="0"/>
          </a:p>
        </p:txBody>
      </p:sp>
      <p:pic>
        <p:nvPicPr>
          <p:cNvPr id="5" name="Рисунок 4" descr="http://lifeinschool.narod.ru/project/004/img/buy6.jpg"/>
          <p:cNvPicPr>
            <a:picLocks noGrp="1"/>
          </p:cNvPicPr>
          <p:nvPr>
            <p:ph type="pic" idx="1"/>
          </p:nvPr>
        </p:nvPicPr>
        <p:blipFill>
          <a:blip r:embed="rId3"/>
          <a:srcRect l="6580" r="6580"/>
          <a:stretch>
            <a:fillRect/>
          </a:stretch>
        </p:blipFill>
        <p:spPr bwMode="auto">
          <a:xfrm>
            <a:off x="3428992" y="4143380"/>
            <a:ext cx="264320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857364"/>
            <a:ext cx="3071834" cy="4500594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Подрыв многоквартирных домов с десятками жителей далёких от каких-либо контртеррористических операций – это новая тактика террористов.</a:t>
            </a:r>
          </a:p>
          <a:p>
            <a:r>
              <a:rPr lang="ru-RU" sz="1800" dirty="0" smtClean="0"/>
              <a:t>Каспийск(Дагестан) - погибло 90 человек, в том числе 21 ребёнок.</a:t>
            </a:r>
          </a:p>
          <a:p>
            <a:r>
              <a:rPr lang="ru-RU" sz="1800" dirty="0" smtClean="0"/>
              <a:t>Буйнакск(Дагестан)- у жилого дома был взорван начиненный взрывчаткой грузовик ГАЗ-52. 61 человек погиб и 130 получили ранения</a:t>
            </a:r>
            <a:endParaRPr lang="ru-RU" sz="1800" dirty="0"/>
          </a:p>
        </p:txBody>
      </p:sp>
      <p:pic>
        <p:nvPicPr>
          <p:cNvPr id="8" name="Рисунок 7" descr="http://lifeinschool.narod.ru/project/004/img/gur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714488"/>
            <a:ext cx="250033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mos_1999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000240"/>
            <a:ext cx="2571736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://lifeinschool.narod.ru/project/004/img/kashdom4.jpg"/>
          <p:cNvPicPr>
            <a:picLocks noGrp="1"/>
          </p:cNvPicPr>
          <p:nvPr>
            <p:ph type="pic" idx="1"/>
          </p:nvPr>
        </p:nvPicPr>
        <p:blipFill>
          <a:blip r:embed="rId3"/>
          <a:srcRect l="6580" r="6580"/>
          <a:stretch>
            <a:fillRect/>
          </a:stretch>
        </p:blipFill>
        <p:spPr bwMode="auto">
          <a:xfrm>
            <a:off x="5929322" y="1928802"/>
            <a:ext cx="271464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2214554"/>
            <a:ext cx="2468880" cy="3843924"/>
          </a:xfrm>
        </p:spPr>
        <p:txBody>
          <a:bodyPr>
            <a:normAutofit lnSpcReduction="10000"/>
          </a:bodyPr>
          <a:lstStyle/>
          <a:p>
            <a:r>
              <a:rPr lang="ru-RU" sz="1600" b="1" dirty="0" smtClean="0"/>
              <a:t>В ночь с 8 на 9 сентября</a:t>
            </a:r>
            <a:r>
              <a:rPr lang="ru-RU" sz="1600" dirty="0" smtClean="0"/>
              <a:t> в девятиэтажном шестиподъездном жилом доме произошел сильнейший взрыв мощностью 300-400 кг в тротиловом эквиваленте. В результате теракта 94 человека погибли, 164 получили ранения. </a:t>
            </a:r>
            <a:br>
              <a:rPr lang="ru-RU" sz="1600" dirty="0" smtClean="0"/>
            </a:br>
            <a:r>
              <a:rPr lang="ru-RU" sz="1600" dirty="0" smtClean="0"/>
              <a:t>Взрыв был такой мощный, что машину, стоящую у дома №19, подбросило вверх на высоту восьмого этажа.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42860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Москва, улица Гурьянова</a:t>
            </a:r>
            <a:endParaRPr lang="ru-RU" sz="3600" dirty="0"/>
          </a:p>
        </p:txBody>
      </p:sp>
      <p:pic>
        <p:nvPicPr>
          <p:cNvPr id="7" name="Рисунок 6" descr="http://lifeinschool.narod.ru/project/004/img/buy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643050"/>
            <a:ext cx="27860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buy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214818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000" b="1" dirty="0" smtClean="0"/>
              <a:t>13 сентября</a:t>
            </a:r>
            <a:r>
              <a:rPr lang="ru-RU" sz="2000" dirty="0" smtClean="0"/>
              <a:t> - в 5 часов утра в жилом доме № 6 по Каширскому шоссе в Москве произошел взрыв, сила которого составила около 300 кг в тротиловом эквиваленте. В результате теракта 121 человек погиб, 9 получили ранения.</a:t>
            </a:r>
          </a:p>
          <a:p>
            <a:endParaRPr lang="ru-RU" sz="2000" dirty="0"/>
          </a:p>
        </p:txBody>
      </p:sp>
      <p:pic>
        <p:nvPicPr>
          <p:cNvPr id="9" name="Рисунок 8" descr="http://lifeinschool.narod.ru/project/004/img/gur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071942"/>
            <a:ext cx="37861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86116" y="357166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Москва Каширское шоссе.</a:t>
            </a:r>
          </a:p>
        </p:txBody>
      </p:sp>
      <p:pic>
        <p:nvPicPr>
          <p:cNvPr id="11" name="Рисунок 10" descr="http://lifeinschool.narod.ru/project/004/img/kashdom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071678"/>
            <a:ext cx="15001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lifeinschool.narod.ru/project/004/img/kashdom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571612"/>
            <a:ext cx="257176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lifeinschool.narod.ru/project/004/img/kashdom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3857628"/>
            <a:ext cx="235745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lifeinschool.narod.ru/project/004/img/kashdom8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1928802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lifeinschool.narod.ru/project/004/img/volg1.jpg"/>
          <p:cNvPicPr>
            <a:picLocks noGrp="1"/>
          </p:cNvPicPr>
          <p:nvPr>
            <p:ph type="pic" idx="1"/>
          </p:nvPr>
        </p:nvPicPr>
        <p:blipFill>
          <a:blip r:embed="rId2"/>
          <a:srcRect l="6580" r="6580"/>
          <a:stretch>
            <a:fillRect/>
          </a:stretch>
        </p:blipFill>
        <p:spPr bwMode="auto">
          <a:xfrm>
            <a:off x="1571604" y="1928802"/>
            <a:ext cx="416852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000" b="1" dirty="0" smtClean="0"/>
              <a:t>16 сентября</a:t>
            </a:r>
            <a:r>
              <a:rPr lang="ru-RU" sz="2000" dirty="0" smtClean="0"/>
              <a:t> - в городе Волгодонске Ростовской области произошел взрыв девятиэтажного жилого дома. В результате теракта 18 человек погибли, 310 - ранены.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85728"/>
            <a:ext cx="6143220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3200" b="1" dirty="0" smtClean="0"/>
              <a:t>Волгодонск Ростовской области </a:t>
            </a:r>
            <a:endParaRPr lang="ru-RU" sz="3200" b="1" dirty="0"/>
          </a:p>
        </p:txBody>
      </p:sp>
      <p:pic>
        <p:nvPicPr>
          <p:cNvPr id="7" name="Рисунок 6" descr="http://lifeinschool.narod.ru/project/004/img/volg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143380"/>
            <a:ext cx="414340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ifeinschool.narod.ru/project/004/img/gur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857364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lifeinschool.narod.ru/project/004/img/gur7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143380"/>
            <a:ext cx="264795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506</TotalTime>
  <Words>1357</Words>
  <Application>Microsoft Office PowerPoint</Application>
  <PresentationFormat>Экран (4:3)</PresentationFormat>
  <Paragraphs>131</Paragraphs>
  <Slides>36</Slides>
  <Notes>35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Метро</vt:lpstr>
      <vt:lpstr>Хроника террористических  событий в Современной России</vt:lpstr>
      <vt:lpstr>1995 год</vt:lpstr>
      <vt:lpstr>Буденовск</vt:lpstr>
      <vt:lpstr>1996 год </vt:lpstr>
      <vt:lpstr>1998</vt:lpstr>
      <vt:lpstr>1999 год серия взрывов домов</vt:lpstr>
      <vt:lpstr>Слайд 7</vt:lpstr>
      <vt:lpstr>Слайд 8</vt:lpstr>
      <vt:lpstr>Слайд 9</vt:lpstr>
      <vt:lpstr>2000 год</vt:lpstr>
      <vt:lpstr>Слайд 11</vt:lpstr>
      <vt:lpstr>2001 год</vt:lpstr>
      <vt:lpstr>2002 год</vt:lpstr>
      <vt:lpstr>Подробный анализ теракта  «НОРД-ОСТ»</vt:lpstr>
      <vt:lpstr>«НОРД-ОСТ»</vt:lpstr>
      <vt:lpstr>Слайд 16</vt:lpstr>
      <vt:lpstr>2003 год</vt:lpstr>
      <vt:lpstr>Слайд 18</vt:lpstr>
      <vt:lpstr>Маздок</vt:lpstr>
      <vt:lpstr>Краснодар</vt:lpstr>
      <vt:lpstr>Слайд 21</vt:lpstr>
      <vt:lpstr>Слайд 22</vt:lpstr>
      <vt:lpstr>Минеральные Воды</vt:lpstr>
      <vt:lpstr>Слайд 24</vt:lpstr>
      <vt:lpstr>2004 год</vt:lpstr>
      <vt:lpstr>Чечня</vt:lpstr>
      <vt:lpstr>Назрань</vt:lpstr>
      <vt:lpstr>2004 год</vt:lpstr>
      <vt:lpstr>Слайд 29</vt:lpstr>
      <vt:lpstr>Слайд 30</vt:lpstr>
      <vt:lpstr>2004 год</vt:lpstr>
      <vt:lpstr>ДОКУМЕНТ ТРЕБОВАНИЙ ТЕРОРИСТОВ</vt:lpstr>
      <vt:lpstr>Россия скорбит и скорбит весь мир по погибшим в Беслане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Хронология террористических событий</dc:title>
  <dc:creator>Владелец</dc:creator>
  <cp:lastModifiedBy>сергей</cp:lastModifiedBy>
  <cp:revision>60</cp:revision>
  <dcterms:created xsi:type="dcterms:W3CDTF">2010-09-25T07:33:09Z</dcterms:created>
  <dcterms:modified xsi:type="dcterms:W3CDTF">2012-01-30T10:01:48Z</dcterms:modified>
</cp:coreProperties>
</file>